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C5F"/>
    <a:srgbClr val="F4EF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title>
      <c:tx>
        <c:rich>
          <a:bodyPr/>
          <a:lstStyle/>
          <a:p>
            <a:pPr>
              <a:defRPr sz="1400" b="0" i="0" u="none" strike="noStrike">
                <a:solidFill>
                  <a:srgbClr val="0A2E45"/>
                </a:solidFill>
                <a:latin typeface="Calibri"/>
              </a:defRPr>
            </a:pPr>
            <a:r>
              <a:rPr lang="en-US" sz="1400" b="0" i="0" u="none" strike="noStrike">
                <a:solidFill>
                  <a:srgbClr val="0A2E45"/>
                </a:solidFill>
                <a:latin typeface="Calibri"/>
              </a:rPr>
              <a:t>[Título del gráfico]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Métrica</c:v>
                </c:pt>
              </c:strCache>
            </c:strRef>
          </c:tx>
          <c:spPr>
            <a:solidFill>
              <a:srgbClr val="9DB1BF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EA9-9845-ABEB-8B7B6FED133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EA9-9845-ABEB-8B7B6FED1333}"/>
              </c:ext>
            </c:extLst>
          </c:dPt>
          <c:dPt>
            <c:idx val="2"/>
            <c:invertIfNegative val="0"/>
            <c:bubble3D val="0"/>
            <c:spPr>
              <a:solidFill>
                <a:srgbClr val="1B9AA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EA9-9845-ABEB-8B7B6FED1333}"/>
              </c:ext>
            </c:extLst>
          </c:dPt>
          <c:dPt>
            <c:idx val="3"/>
            <c:invertIfNegative val="0"/>
            <c:bubble3D val="0"/>
            <c:spPr>
              <a:solidFill>
                <a:srgbClr val="EF6F4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9EA9-9845-ABEB-8B7B6FED1333}"/>
              </c:ext>
            </c:extLst>
          </c:dPt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6232C"/>
                    </a:solidFill>
                    <a:latin typeface="Calibri"/>
                  </a:defRPr>
                </a:pPr>
                <a:endParaRPr lang="en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Línea base</c:v>
                </c:pt>
                <c:pt idx="1">
                  <c:v>Variante A</c:v>
                </c:pt>
                <c:pt idx="2">
                  <c:v>Variante B</c:v>
                </c:pt>
                <c:pt idx="3">
                  <c:v>Propuesta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0.61</c:v>
                </c:pt>
                <c:pt idx="1">
                  <c:v>0.68</c:v>
                </c:pt>
                <c:pt idx="2">
                  <c:v>0.72</c:v>
                </c:pt>
                <c:pt idx="3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EA9-9845-ABEB-8B7B6FED13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7383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"/>
        </c:scaling>
        <c:delete val="0"/>
        <c:axPos val="l"/>
        <c:majorGridlines>
          <c:spPr>
            <a:ln w="12700" cap="flat">
              <a:solidFill>
                <a:srgbClr val="EDF1F4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F7383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176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Preséntate en menos de 20 segundos: nombre, filiación y el título del trabajo. No leas la diapositiva.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Reemplaza los datos del gráfico haciendo clic derecho ▸ Editar datos. Los valores actuales son de ejemplo.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Nombrar las limitaciones antes de que las señale el auditorio genera credibilidad y suele mejorar las preguntas.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 esta diapositiva proyectada durante las preguntas: tu contacto queda visible para quien quiera escribirte después.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Anuncia el recorrido en 15 segundos. Si tu ponencia dura menos de 12 minutos, considera eliminar esta diapositiva.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 diapositivas de sección dan respiro y ayudan a la audiencia a ubicarse. Úsalas solo si tu ponencia supera los 12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Una idea por diapositiva. Si la figura viene del paper, agranda tipografías y elimina detalles que no se leen a 10 metros.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 la audiencia solo recuerda una diapositiva, que sea esta. Dila en voz alta antes de mostrarla.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Máximo tres referencias habladas. El resto queda en la sección de referencias.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Explica el método en términos de decisiones, no de pasos: por qué elegiste cada cosa. Deja los detalles finos para las preguntas.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">
    <p:bg>
      <p:bgPr>
        <a:solidFill>
          <a:srgbClr val="0720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9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20.º CONGRESO COLOMBIANO DE COMPUTACIÓN</a:t>
            </a:r>
            <a:endParaRPr lang="en-US" sz="1200" dirty="0"/>
          </a:p>
        </p:txBody>
      </p:sp>
      <p:sp>
        <p:nvSpPr>
          <p:cNvPr id="3" name="Text 1"/>
          <p:cNvSpPr>
            <a:spLocks noGrp="1"/>
          </p:cNvSpPr>
          <p:nvPr>
            <p:ph type="title" idx="104" hasCustomPrompt="1"/>
          </p:nvPr>
        </p:nvSpPr>
        <p:spPr>
          <a:xfrm>
            <a:off x="640080" y="1874520"/>
            <a:ext cx="9509760" cy="173736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[Título del artículo tal como aparece en el paper]</a:t>
            </a:r>
            <a:endParaRPr lang="en-US" sz="3600" dirty="0"/>
          </a:p>
        </p:txBody>
      </p:sp>
      <p:sp>
        <p:nvSpPr>
          <p:cNvPr id="4" name="Text 1"/>
          <p:cNvSpPr>
            <a:spLocks noGrp="1"/>
          </p:cNvSpPr>
          <p:nvPr>
            <p:ph type="body" idx="105" hasCustomPrompt="1"/>
          </p:nvPr>
        </p:nvSpPr>
        <p:spPr>
          <a:xfrm>
            <a:off x="640080" y="3794760"/>
            <a:ext cx="9509760" cy="4572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1700" dirty="0">
                <a:solidFill>
                  <a:srgbClr val="EF6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marL="0" indent="0">
              <a:buNone/>
            </a:pPr>
            <a:r>
              <a:rPr lang="en-US" sz="1700" dirty="0">
                <a:solidFill>
                  <a:srgbClr val="EF6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[Nombre Apellido¹, Nombre Apellido², Nombre Apellido¹]</a:t>
            </a:r>
            <a:endParaRPr lang="en-US" sz="1700" dirty="0"/>
          </a:p>
        </p:txBody>
      </p:sp>
      <p:sp>
        <p:nvSpPr>
          <p:cNvPr id="5" name="Text 1"/>
          <p:cNvSpPr>
            <a:spLocks noGrp="1"/>
          </p:cNvSpPr>
          <p:nvPr>
            <p:ph type="body" idx="106" hasCustomPrompt="1"/>
          </p:nvPr>
        </p:nvSpPr>
        <p:spPr>
          <a:xfrm>
            <a:off x="640080" y="4315968"/>
            <a:ext cx="9509760" cy="73152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13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marL="0" indent="0">
              <a:buNone/>
            </a:pPr>
            <a:r>
              <a:rPr lang="en-US" sz="13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[¹ Institución, ciudad, país  ·  ² Institución, ciudad, país]</a:t>
            </a:r>
            <a:endParaRPr lang="en-US" sz="1300" dirty="0"/>
          </a:p>
        </p:txBody>
      </p:sp>
      <p:sp>
        <p:nvSpPr>
          <p:cNvPr id="6" name="Text 1"/>
          <p:cNvSpPr/>
          <p:nvPr/>
        </p:nvSpPr>
        <p:spPr>
          <a:xfrm>
            <a:off x="640080" y="6053328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20CCC'26  ·  Cartagena de Indias  ·  12–14 de agosto de 2026</a:t>
            </a:r>
            <a:endParaRPr lang="en-US" sz="1100" dirty="0"/>
          </a:p>
        </p:txBody>
      </p:sp>
      <p:sp>
        <p:nvSpPr>
          <p:cNvPr id="7" name="Text 2"/>
          <p:cNvSpPr/>
          <p:nvPr/>
        </p:nvSpPr>
        <p:spPr>
          <a:xfrm>
            <a:off x="640080" y="6309360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Escuela Naval Almirante Padilla</a:t>
            </a:r>
            <a:endParaRPr lang="en-US" sz="11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ON">
    <p:bg>
      <p:bgPr>
        <a:solidFill>
          <a:srgbClr val="0A2E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body" idx="101" hasCustomPrompt="1"/>
          </p:nvPr>
        </p:nvSpPr>
        <p:spPr>
          <a:xfrm>
            <a:off x="640080" y="2286000"/>
            <a:ext cx="2743200" cy="9144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6400" b="1" dirty="0">
                <a:solidFill>
                  <a:srgbClr val="EF6F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marL="0" indent="0">
              <a:buNone/>
            </a:pPr>
            <a:r>
              <a:rPr lang="en-US" sz="6400" b="1" dirty="0">
                <a:solidFill>
                  <a:srgbClr val="EF6F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6400" dirty="0"/>
          </a:p>
        </p:txBody>
      </p:sp>
      <p:sp>
        <p:nvSpPr>
          <p:cNvPr id="3" name="Text 0"/>
          <p:cNvSpPr>
            <a:spLocks noGrp="1"/>
          </p:cNvSpPr>
          <p:nvPr>
            <p:ph type="title" idx="102" hasCustomPrompt="1"/>
          </p:nvPr>
        </p:nvSpPr>
        <p:spPr>
          <a:xfrm>
            <a:off x="640080" y="3291840"/>
            <a:ext cx="8778240" cy="9144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[Título de la sección]</a:t>
            </a:r>
            <a:endParaRPr lang="en-US" sz="3400" dirty="0"/>
          </a:p>
        </p:txBody>
      </p:sp>
      <p:sp>
        <p:nvSpPr>
          <p:cNvPr id="4" name="Text 0"/>
          <p:cNvSpPr>
            <a:spLocks noGrp="1"/>
          </p:cNvSpPr>
          <p:nvPr>
            <p:ph type="body" idx="103" hasCustomPrompt="1"/>
          </p:nvPr>
        </p:nvSpPr>
        <p:spPr>
          <a:xfrm>
            <a:off x="640080" y="4206240"/>
            <a:ext cx="7863840" cy="4572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14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marL="0" indent="0">
              <a:buNone/>
            </a:pPr>
            <a:r>
              <a:rPr lang="en-US" sz="14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[Una línea que anticipe qué verá la audiencia]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marL="0" indent="0">
              <a:buNone/>
            </a:pP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[Título de la diapositiva]</a:t>
            </a:r>
            <a:endParaRPr lang="en-US" sz="3000" dirty="0"/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640080" y="1371600"/>
            <a:ext cx="10911535" cy="46634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16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marL="0" indent="0">
              <a:buNone/>
            </a:pPr>
            <a:r>
              <a:rPr lang="en-US" sz="16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[Contenido]</a:t>
            </a:r>
            <a:endParaRPr lang="en-US" sz="1600" dirty="0"/>
          </a:p>
        </p:txBody>
      </p:sp>
      <p:sp>
        <p:nvSpPr>
          <p:cNvPr id="4" name="Text 0"/>
          <p:cNvSpPr/>
          <p:nvPr/>
        </p:nvSpPr>
        <p:spPr>
          <a:xfrm>
            <a:off x="640080" y="6355080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20CCC'26  ·  Cartagena de Indias  ·  12–14 de agosto de 2026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_2CO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marL="0" indent="0">
              <a:buNone/>
            </a:pP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[Título de la diapositiva]</a:t>
            </a:r>
            <a:endParaRPr lang="en-US" sz="3000" dirty="0"/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640080" y="1371600"/>
            <a:ext cx="5212080" cy="46634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16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marL="0" indent="0">
              <a:buNone/>
            </a:pPr>
            <a:r>
              <a:rPr lang="en-US" sz="16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[Columna izquierda]</a:t>
            </a:r>
            <a:endParaRPr lang="en-US" sz="1600" dirty="0"/>
          </a:p>
        </p:txBody>
      </p:sp>
      <p:sp>
        <p:nvSpPr>
          <p:cNvPr id="4" name="Text 0"/>
          <p:cNvSpPr>
            <a:spLocks noGrp="1"/>
          </p:cNvSpPr>
          <p:nvPr>
            <p:ph type="body" idx="102" hasCustomPrompt="1"/>
          </p:nvPr>
        </p:nvSpPr>
        <p:spPr>
          <a:xfrm>
            <a:off x="6400800" y="1371600"/>
            <a:ext cx="5148072" cy="46634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16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marL="0" indent="0">
              <a:buNone/>
            </a:pPr>
            <a:r>
              <a:rPr lang="en-US" sz="16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[Columna derecha]</a:t>
            </a:r>
            <a:endParaRPr lang="en-US" sz="1600" dirty="0"/>
          </a:p>
        </p:txBody>
      </p:sp>
      <p:sp>
        <p:nvSpPr>
          <p:cNvPr id="5" name="Text 0"/>
          <p:cNvSpPr/>
          <p:nvPr/>
        </p:nvSpPr>
        <p:spPr>
          <a:xfrm>
            <a:off x="640080" y="6355080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20CCC'26  ·  Cartagena de Indias  ·  12–14 de agosto de 2026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ENZ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marL="0" indent="0">
              <a:buNone/>
            </a:pP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[Título de la diapositiva]</a:t>
            </a:r>
            <a:endParaRPr lang="en-US" sz="3000" dirty="0"/>
          </a:p>
        </p:txBody>
      </p:sp>
      <p:sp>
        <p:nvSpPr>
          <p:cNvPr id="3" name="Text 0"/>
          <p:cNvSpPr/>
          <p:nvPr/>
        </p:nvSpPr>
        <p:spPr>
          <a:xfrm>
            <a:off x="640080" y="6355080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20CCC'26  ·  Cartagena de Indias  ·  12–14 de agosto de 2026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ERRE">
    <p:bg>
      <p:bgPr>
        <a:solidFill>
          <a:srgbClr val="0720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20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4" hasCustomPrompt="1"/>
          </p:nvPr>
        </p:nvSpPr>
        <p:spPr>
          <a:xfrm>
            <a:off x="640080" y="1156716"/>
            <a:ext cx="11206779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[Título del artículo tal como aparece en el paper]</a:t>
            </a:r>
            <a:endParaRPr lang="en-US" sz="3600" dirty="0"/>
          </a:p>
        </p:txBody>
      </p:sp>
      <p:sp>
        <p:nvSpPr>
          <p:cNvPr id="3" name="Text 1"/>
          <p:cNvSpPr>
            <a:spLocks noGrp="1"/>
          </p:cNvSpPr>
          <p:nvPr>
            <p:ph type="body" idx="105" hasCustomPrompt="1"/>
          </p:nvPr>
        </p:nvSpPr>
        <p:spPr>
          <a:xfrm>
            <a:off x="640080" y="3794760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1700" dirty="0">
                <a:solidFill>
                  <a:srgbClr val="FEDC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[Nombre Apellido¹, Nombre Apellido², Nombre Apellido¹]</a:t>
            </a:r>
            <a:endParaRPr lang="en-US" sz="1700" dirty="0">
              <a:solidFill>
                <a:srgbClr val="FEDC5F"/>
              </a:solidFill>
            </a:endParaRPr>
          </a:p>
        </p:txBody>
      </p:sp>
      <p:sp>
        <p:nvSpPr>
          <p:cNvPr id="4" name="Text 1"/>
          <p:cNvSpPr>
            <a:spLocks noGrp="1"/>
          </p:cNvSpPr>
          <p:nvPr>
            <p:ph type="body" idx="106" hasCustomPrompt="1"/>
          </p:nvPr>
        </p:nvSpPr>
        <p:spPr>
          <a:xfrm>
            <a:off x="640080" y="4315968"/>
            <a:ext cx="9509760" cy="73152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13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[¹ Institución, ciudad, país  ·  ² Institución, ciudad, país]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5166360"/>
            <a:ext cx="9509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EDC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Track: </a:t>
            </a:r>
            <a:r>
              <a:rPr lang="en-US" sz="1200" dirty="0">
                <a:solidFill>
                  <a:srgbClr val="FEDC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[área temática]</a:t>
            </a:r>
            <a:r>
              <a:rPr lang="en-US" sz="1200" b="1" dirty="0">
                <a:solidFill>
                  <a:srgbClr val="FEDC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ID del artículo: </a:t>
            </a:r>
            <a:r>
              <a:rPr lang="en-US" sz="1200" dirty="0">
                <a:solidFill>
                  <a:srgbClr val="FEDC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[###]</a:t>
            </a:r>
            <a:endParaRPr lang="en-US" sz="1200" dirty="0">
              <a:solidFill>
                <a:srgbClr val="FEDC5F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4E79D22-BDFB-F5A4-3F5D-B8A7664A5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6032"/>
            <a:ext cx="12192000" cy="14477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Resultados</a:t>
            </a:r>
            <a:endParaRPr lang="en-US" sz="3000" dirty="0"/>
          </a:p>
        </p:txBody>
      </p:sp>
      <p:graphicFrame>
        <p:nvGraphicFramePr>
          <p:cNvPr id="3" name="Chart 0"/>
          <p:cNvGraphicFramePr/>
          <p:nvPr/>
        </p:nvGraphicFramePr>
        <p:xfrm>
          <a:off x="640080" y="1371600"/>
          <a:ext cx="539496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1"/>
          <p:cNvSpPr/>
          <p:nvPr/>
        </p:nvSpPr>
        <p:spPr>
          <a:xfrm>
            <a:off x="6400800" y="1417320"/>
            <a:ext cx="51480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F6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muestra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400800" y="1828800"/>
            <a:ext cx="5148072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[Hallazgo 1: la diferencia que importa, con su magnitud]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[Hallazgo 2: dónde se comporta mejor o peor la propuesta]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[Hallazgo 3: significancia estadística o intervalo de confianza]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6400800" y="4526280"/>
            <a:ext cx="5148072" cy="1051560"/>
          </a:xfrm>
          <a:prstGeom prst="roundRect">
            <a:avLst>
              <a:gd name="adj" fmla="val 6957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7" name="Text 4"/>
          <p:cNvSpPr/>
          <p:nvPr/>
        </p:nvSpPr>
        <p:spPr>
          <a:xfrm>
            <a:off x="6629400" y="4663440"/>
            <a:ext cx="46908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[En una frase: qué debe recordar la audiencia de este gráfico]</a:t>
            </a:r>
            <a:endParaRPr lang="en-US" sz="1350" dirty="0"/>
          </a:p>
        </p:txBody>
      </p:sp>
      <p:sp>
        <p:nvSpPr>
          <p:cNvPr id="9" name="Text 0"/>
          <p:cNvSpPr>
            <a:spLocks noGrp="1"/>
          </p:cNvSpPr>
          <p:nvPr>
            <p:ph type="body" idx="101" hasCustomPrompt="1"/>
          </p:nvPr>
        </p:nvSpPr>
        <p:spPr>
          <a:xfrm>
            <a:off x="640080" y="1371600"/>
            <a:ext cx="5212080" cy="466344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0" name="Text 0"/>
          <p:cNvSpPr>
            <a:spLocks noGrp="1"/>
          </p:cNvSpPr>
          <p:nvPr>
            <p:ph type="body" idx="102" hasCustomPrompt="1"/>
          </p:nvPr>
        </p:nvSpPr>
        <p:spPr>
          <a:xfrm>
            <a:off x="6400800" y="1371600"/>
            <a:ext cx="5148072" cy="466344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DA23B-A8EF-7C91-18A7-74F841F41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4412" y="6263640"/>
            <a:ext cx="3254188" cy="3864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Discusión y limitaciones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371600"/>
            <a:ext cx="5212080" cy="4206240"/>
          </a:xfrm>
          <a:prstGeom prst="roundRect">
            <a:avLst>
              <a:gd name="adj" fmla="val 1739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4" name="Text 2"/>
          <p:cNvSpPr/>
          <p:nvPr/>
        </p:nvSpPr>
        <p:spPr>
          <a:xfrm>
            <a:off x="914400" y="160020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9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implica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14400" y="2011680"/>
            <a:ext cx="46634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[Implicación teórica o metodológica]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[Implicación práctica: quién puede usar esto y cómo]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[Relación con los antecedentes citados]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0" y="1371600"/>
            <a:ext cx="5148072" cy="4206240"/>
          </a:xfrm>
          <a:prstGeom prst="roundRect">
            <a:avLst>
              <a:gd name="adj" fmla="val 1739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7" name="Text 5"/>
          <p:cNvSpPr/>
          <p:nvPr/>
        </p:nvSpPr>
        <p:spPr>
          <a:xfrm>
            <a:off x="6675120" y="1600200"/>
            <a:ext cx="45994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F6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no cubre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675120" y="2011680"/>
            <a:ext cx="4599432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[Limitación de alcance o de muestra]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[Amenaza a la validez y cómo la mitigaste]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[Qué no puede concluirse a partir de estos datos]</a:t>
            </a:r>
            <a:endParaRPr lang="en-US" sz="1450" dirty="0"/>
          </a:p>
        </p:txBody>
      </p:sp>
      <p:sp>
        <p:nvSpPr>
          <p:cNvPr id="10" name="Text 0"/>
          <p:cNvSpPr>
            <a:spLocks noGrp="1"/>
          </p:cNvSpPr>
          <p:nvPr>
            <p:ph type="body" idx="101" hasCustomPrompt="1"/>
          </p:nvPr>
        </p:nvSpPr>
        <p:spPr>
          <a:xfrm>
            <a:off x="640080" y="1371600"/>
            <a:ext cx="5212080" cy="466344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1" name="Text 0"/>
          <p:cNvSpPr>
            <a:spLocks noGrp="1"/>
          </p:cNvSpPr>
          <p:nvPr>
            <p:ph type="body" idx="102" hasCustomPrompt="1"/>
          </p:nvPr>
        </p:nvSpPr>
        <p:spPr>
          <a:xfrm>
            <a:off x="6400800" y="1371600"/>
            <a:ext cx="5148072" cy="466344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11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47EA91-97A3-BE7E-0F95-34F99B9A7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412" y="6263640"/>
            <a:ext cx="3254188" cy="3864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Conclusiones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783080"/>
            <a:ext cx="475488" cy="475488"/>
          </a:xfrm>
          <a:prstGeom prst="ellipse">
            <a:avLst/>
          </a:prstGeom>
          <a:solidFill>
            <a:srgbClr val="EF6F4E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463040" y="164592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[Aporte principal: qué sabemos ahora que antes no]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3017520"/>
            <a:ext cx="475488" cy="475488"/>
          </a:xfrm>
          <a:prstGeom prst="ellipse">
            <a:avLst/>
          </a:prstGeom>
          <a:solidFill>
            <a:srgbClr val="EF6F4E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7" name="Text 5"/>
          <p:cNvSpPr/>
          <p:nvPr/>
        </p:nvSpPr>
        <p:spPr>
          <a:xfrm>
            <a:off x="640080" y="301752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463040" y="28803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[Evidencia que lo sostiene, en una línea]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640080" y="4251960"/>
            <a:ext cx="475488" cy="475488"/>
          </a:xfrm>
          <a:prstGeom prst="ellipse">
            <a:avLst/>
          </a:prstGeom>
          <a:solidFill>
            <a:srgbClr val="1B9AAA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0" name="Text 8"/>
          <p:cNvSpPr/>
          <p:nvPr/>
        </p:nvSpPr>
        <p:spPr>
          <a:xfrm>
            <a:off x="640080" y="425196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411480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[Trabajo futuro: el siguiente paso concreto]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40080" y="5394960"/>
            <a:ext cx="10908792" cy="685800"/>
          </a:xfrm>
          <a:prstGeom prst="roundRect">
            <a:avLst>
              <a:gd name="adj" fmla="val 10667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3" name="Text 11"/>
          <p:cNvSpPr/>
          <p:nvPr/>
        </p:nvSpPr>
        <p:spPr>
          <a:xfrm>
            <a:off x="914400" y="5394960"/>
            <a:ext cx="103601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Agradecimientos: [proyecto, convocatoria o entidad financiadora]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12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46E5E6B-6275-33D1-3B16-2C5CEFF95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412" y="6263640"/>
            <a:ext cx="3254188" cy="3864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Referencias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521208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Apellido, N., Apellido, N. (año). Título del artículo. Nombre de la publicación, vol(núm), pp. DOI
[2] Apellido, N. (año). Título del libro o capítulo. Editorial.
[3] Apellido, N. et al. (año). Título de la ponencia. En Actas del Congreso, pp.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0" y="1371600"/>
            <a:ext cx="5148072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[4] Apellido, N. (año). Título. Repositorio o URL.
[5] Apellido, N. (año). Título. Nombre de la publicación, vol(núm), pp.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5669280"/>
            <a:ext cx="109087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 el mismo estilo de citación del artículo enviado a Springer CCIS (formato LNCS).</a:t>
            </a:r>
            <a:endParaRPr lang="en-US" sz="1200" dirty="0"/>
          </a:p>
        </p:txBody>
      </p:sp>
      <p:sp>
        <p:nvSpPr>
          <p:cNvPr id="6" name="Text 0"/>
          <p:cNvSpPr>
            <a:spLocks noGrp="1"/>
          </p:cNvSpPr>
          <p:nvPr>
            <p:ph type="body" idx="101" hasCustomPrompt="1"/>
          </p:nvPr>
        </p:nvSpPr>
        <p:spPr>
          <a:xfrm>
            <a:off x="640080" y="1371600"/>
            <a:ext cx="5212080" cy="466344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7" name="Text 0"/>
          <p:cNvSpPr>
            <a:spLocks noGrp="1"/>
          </p:cNvSpPr>
          <p:nvPr>
            <p:ph type="body" idx="102" hasCustomPrompt="1"/>
          </p:nvPr>
        </p:nvSpPr>
        <p:spPr>
          <a:xfrm>
            <a:off x="6400800" y="1371600"/>
            <a:ext cx="5148072" cy="466344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208007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Gracias</a:t>
            </a:r>
            <a:endParaRPr lang="en-US" sz="4600" dirty="0"/>
          </a:p>
        </p:txBody>
      </p:sp>
      <p:sp>
        <p:nvSpPr>
          <p:cNvPr id="3" name="Text 1"/>
          <p:cNvSpPr/>
          <p:nvPr/>
        </p:nvSpPr>
        <p:spPr>
          <a:xfrm>
            <a:off x="640080" y="3213847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EF6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¿Preguntas?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4219687"/>
            <a:ext cx="6400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[Nombre Apellido]</a:t>
            </a:r>
            <a:endParaRPr lang="en-US" sz="1600" dirty="0"/>
          </a:p>
          <a:p>
            <a:pPr marL="0" indent="0">
              <a:buNone/>
            </a:pPr>
            <a:r>
              <a:rPr lang="en-US" sz="14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[correo@institucion.edu.co]</a:t>
            </a:r>
            <a:endParaRPr lang="en-US" sz="1600" dirty="0"/>
          </a:p>
          <a:p>
            <a:pPr marL="0" indent="0">
              <a:buNone/>
            </a:pPr>
            <a:r>
              <a:rPr lang="en-US" sz="14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[ORCID]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046720" y="3762487"/>
            <a:ext cx="1737360" cy="1737360"/>
          </a:xfrm>
          <a:prstGeom prst="roundRect">
            <a:avLst>
              <a:gd name="adj" fmla="val 4211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9DB1BF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6" name="Text 4"/>
          <p:cNvSpPr/>
          <p:nvPr/>
        </p:nvSpPr>
        <p:spPr>
          <a:xfrm>
            <a:off x="8046720" y="3762487"/>
            <a:ext cx="1737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[Imagen]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20CCC'26  ·  Cartagena de Indias  ·  12–14 de agosto de 2026</a:t>
            </a:r>
            <a:endParaRPr lang="en-US" sz="11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B160D4-AECD-21F0-C529-97F4ED6C1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58531"/>
            <a:ext cx="12192001" cy="14478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Contenido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600200"/>
            <a:ext cx="10908792" cy="896112"/>
          </a:xfrm>
          <a:prstGeom prst="roundRect">
            <a:avLst>
              <a:gd name="adj" fmla="val 8163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4" name="Shape 2"/>
          <p:cNvSpPr/>
          <p:nvPr/>
        </p:nvSpPr>
        <p:spPr>
          <a:xfrm>
            <a:off x="960120" y="1810512"/>
            <a:ext cx="475488" cy="475488"/>
          </a:xfrm>
          <a:prstGeom prst="ellipse">
            <a:avLst/>
          </a:prstGeom>
          <a:solidFill>
            <a:srgbClr val="EF6F4E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5" name="Text 3"/>
          <p:cNvSpPr/>
          <p:nvPr/>
        </p:nvSpPr>
        <p:spPr>
          <a:xfrm>
            <a:off x="960120" y="181051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691640" y="174650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Contexto y problema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691640" y="2075688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qué importa y qué vacío atiende el trabajo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0080" y="2697480"/>
            <a:ext cx="10908792" cy="896112"/>
          </a:xfrm>
          <a:prstGeom prst="roundRect">
            <a:avLst>
              <a:gd name="adj" fmla="val 8163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9" name="Shape 7"/>
          <p:cNvSpPr/>
          <p:nvPr/>
        </p:nvSpPr>
        <p:spPr>
          <a:xfrm>
            <a:off x="960120" y="2907792"/>
            <a:ext cx="475488" cy="475488"/>
          </a:xfrm>
          <a:prstGeom prst="ellipse">
            <a:avLst/>
          </a:prstGeom>
          <a:solidFill>
            <a:srgbClr val="1B9AAA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0" name="Text 8"/>
          <p:cNvSpPr/>
          <p:nvPr/>
        </p:nvSpPr>
        <p:spPr>
          <a:xfrm>
            <a:off x="960120" y="290779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691640" y="284378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691640" y="3172968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Datos, diseño experimental y métricas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3794760"/>
            <a:ext cx="10908792" cy="896112"/>
          </a:xfrm>
          <a:prstGeom prst="roundRect">
            <a:avLst>
              <a:gd name="adj" fmla="val 8163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4" name="Shape 12"/>
          <p:cNvSpPr/>
          <p:nvPr/>
        </p:nvSpPr>
        <p:spPr>
          <a:xfrm>
            <a:off x="960120" y="4005072"/>
            <a:ext cx="475488" cy="475488"/>
          </a:xfrm>
          <a:prstGeom prst="ellipse">
            <a:avLst/>
          </a:prstGeom>
          <a:solidFill>
            <a:srgbClr val="EF6F4E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5" name="Text 13"/>
          <p:cNvSpPr/>
          <p:nvPr/>
        </p:nvSpPr>
        <p:spPr>
          <a:xfrm>
            <a:off x="960120" y="400507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691640" y="394106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Resultados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691640" y="4270248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Hallazgos principales y su lectura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" y="4892040"/>
            <a:ext cx="10908792" cy="896112"/>
          </a:xfrm>
          <a:prstGeom prst="roundRect">
            <a:avLst>
              <a:gd name="adj" fmla="val 8163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9" name="Shape 17"/>
          <p:cNvSpPr/>
          <p:nvPr/>
        </p:nvSpPr>
        <p:spPr>
          <a:xfrm>
            <a:off x="960120" y="5102352"/>
            <a:ext cx="475488" cy="475488"/>
          </a:xfrm>
          <a:prstGeom prst="ellipse">
            <a:avLst/>
          </a:prstGeom>
          <a:solidFill>
            <a:srgbClr val="1B9AAA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20" name="Text 18"/>
          <p:cNvSpPr/>
          <p:nvPr/>
        </p:nvSpPr>
        <p:spPr>
          <a:xfrm>
            <a:off x="960120" y="510235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691640" y="503834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Conclusiones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691640" y="5367528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Aportes, limitaciones y trabajo futuro</a:t>
            </a:r>
            <a:endParaRPr lang="en-US" sz="1250" dirty="0"/>
          </a:p>
        </p:txBody>
      </p:sp>
      <p:sp>
        <p:nvSpPr>
          <p:cNvPr id="24" name="Text 0"/>
          <p:cNvSpPr>
            <a:spLocks noGrp="1"/>
          </p:cNvSpPr>
          <p:nvPr>
            <p:ph type="body" idx="101" hasCustomPrompt="1"/>
          </p:nvPr>
        </p:nvSpPr>
        <p:spPr>
          <a:xfrm>
            <a:off x="640080" y="1371600"/>
            <a:ext cx="10911535" cy="466344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2</a:t>
            </a:fld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A174C37-097D-47AB-F36C-7B272CD91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412" y="6263640"/>
            <a:ext cx="3254188" cy="3864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body" idx="101" hasCustomPrompt="1"/>
          </p:nvPr>
        </p:nvSpPr>
        <p:spPr>
          <a:xfrm>
            <a:off x="640080" y="228600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6400" b="1" dirty="0">
                <a:solidFill>
                  <a:srgbClr val="EF6F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6400" dirty="0"/>
          </a:p>
        </p:txBody>
      </p:sp>
      <p:sp>
        <p:nvSpPr>
          <p:cNvPr id="3" name="Text 0"/>
          <p:cNvSpPr>
            <a:spLocks noGrp="1"/>
          </p:cNvSpPr>
          <p:nvPr>
            <p:ph type="title" idx="102" hasCustomPrompt="1"/>
          </p:nvPr>
        </p:nvSpPr>
        <p:spPr>
          <a:xfrm>
            <a:off x="640080" y="329184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Contexto y problema</a:t>
            </a:r>
            <a:endParaRPr lang="en-US" sz="3400" dirty="0"/>
          </a:p>
        </p:txBody>
      </p:sp>
      <p:sp>
        <p:nvSpPr>
          <p:cNvPr id="4" name="Text 0"/>
          <p:cNvSpPr>
            <a:spLocks noGrp="1"/>
          </p:cNvSpPr>
          <p:nvPr>
            <p:ph type="body" idx="103" hasCustomPrompt="1"/>
          </p:nvPr>
        </p:nvSpPr>
        <p:spPr>
          <a:xfrm>
            <a:off x="640080" y="420624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14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[Una línea que anticipe qué verá la audiencia]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[El problema en una frase]</a:t>
            </a:r>
            <a:endParaRPr lang="en-US" sz="3000" dirty="0"/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640080" y="1371600"/>
            <a:ext cx="5212080" cy="466344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[Dato o tendencia que sitúa el problema]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[Por qué el enfoque actual no basta]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[Qué vacío concreto atiende tu trabajo]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0" y="1371600"/>
            <a:ext cx="5148072" cy="3840480"/>
          </a:xfrm>
          <a:prstGeom prst="roundRect">
            <a:avLst>
              <a:gd name="adj" fmla="val 1905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5" name="Text 3"/>
          <p:cNvSpPr/>
          <p:nvPr/>
        </p:nvSpPr>
        <p:spPr>
          <a:xfrm>
            <a:off x="6629400" y="1600200"/>
            <a:ext cx="4690872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[Figura, esquema o captura]</a:t>
            </a:r>
            <a:endParaRPr lang="en-US" sz="1300" dirty="0"/>
          </a:p>
          <a:p>
            <a:pPr marL="0" indent="0" algn="ctr">
              <a:buNone/>
            </a:pP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Inserta aquí la imagen que explique el problema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0" y="5303520"/>
            <a:ext cx="51480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Figura 1. [Pie de figura breve]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5900C4-8CF5-D215-0FF3-73337112C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412" y="6263640"/>
            <a:ext cx="3254188" cy="3864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Pregunta de </a:t>
            </a:r>
            <a:r>
              <a:rPr lang="en-US" sz="3000" b="1" dirty="0" err="1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investigación</a:t>
            </a: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o </a:t>
            </a:r>
            <a:r>
              <a:rPr lang="en-US" sz="3000" b="1" dirty="0" err="1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Hipótesis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371600"/>
            <a:ext cx="10908792" cy="1691640"/>
          </a:xfrm>
          <a:prstGeom prst="roundRect">
            <a:avLst>
              <a:gd name="adj" fmla="val 4324"/>
            </a:avLst>
          </a:prstGeom>
          <a:solidFill>
            <a:srgbClr val="0A2E45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4" name="Text 2"/>
          <p:cNvSpPr/>
          <p:nvPr/>
        </p:nvSpPr>
        <p:spPr>
          <a:xfrm>
            <a:off x="1097280" y="1371600"/>
            <a:ext cx="9994392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«[Escribe aquí tu pregunta de </a:t>
            </a:r>
            <a:r>
              <a:rPr lang="en-US" sz="2400" i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investigación</a:t>
            </a:r>
            <a:r>
              <a:rPr lang="en-US" sz="2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o </a:t>
            </a:r>
            <a:r>
              <a:rPr lang="en-US" sz="2400" i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hipótesis</a:t>
            </a:r>
            <a:r>
              <a:rPr lang="en-US" sz="2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en una sola oración]»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1097280" y="3291839"/>
            <a:ext cx="4850802" cy="2840019"/>
          </a:xfrm>
          <a:prstGeom prst="roundRect">
            <a:avLst>
              <a:gd name="adj" fmla="val 3404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6" name="Shape 4"/>
          <p:cNvSpPr/>
          <p:nvPr/>
        </p:nvSpPr>
        <p:spPr>
          <a:xfrm>
            <a:off x="1353312" y="3520440"/>
            <a:ext cx="475488" cy="475488"/>
          </a:xfrm>
          <a:prstGeom prst="ellipse">
            <a:avLst/>
          </a:prstGeom>
          <a:solidFill>
            <a:srgbClr val="EF6F4E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7" name="Text 5"/>
          <p:cNvSpPr/>
          <p:nvPr/>
        </p:nvSpPr>
        <p:spPr>
          <a:xfrm>
            <a:off x="1353312" y="352044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353312" y="411480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general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53312" y="4453128"/>
            <a:ext cx="2971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[Qué se propuso lograr el estudio]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04114" y="3283773"/>
            <a:ext cx="4739640" cy="2840018"/>
          </a:xfrm>
          <a:prstGeom prst="roundRect">
            <a:avLst>
              <a:gd name="adj" fmla="val 3404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1" name="Shape 9"/>
          <p:cNvSpPr/>
          <p:nvPr/>
        </p:nvSpPr>
        <p:spPr>
          <a:xfrm>
            <a:off x="6460146" y="3512373"/>
            <a:ext cx="475488" cy="475488"/>
          </a:xfrm>
          <a:prstGeom prst="ellipse">
            <a:avLst/>
          </a:prstGeom>
          <a:solidFill>
            <a:srgbClr val="1B9AAA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2" name="Text 10"/>
          <p:cNvSpPr/>
          <p:nvPr/>
        </p:nvSpPr>
        <p:spPr>
          <a:xfrm>
            <a:off x="6460146" y="3512373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60146" y="4106733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 err="1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Objetivos</a:t>
            </a:r>
            <a:r>
              <a:rPr lang="en-US" sz="15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b="1" dirty="0" err="1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específicos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60146" y="4445061"/>
            <a:ext cx="2971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[Componente medible del objetivo general]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5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B945E-2C48-E01E-2F45-60C8D124D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412" y="6263640"/>
            <a:ext cx="3254188" cy="3864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Marco </a:t>
            </a:r>
            <a:r>
              <a:rPr lang="en-US" sz="3000" b="1" dirty="0" err="1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teórico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3483864" cy="3566160"/>
          </a:xfrm>
          <a:prstGeom prst="roundRect">
            <a:avLst>
              <a:gd name="adj" fmla="val 2100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4" name="Text 2"/>
          <p:cNvSpPr/>
          <p:nvPr/>
        </p:nvSpPr>
        <p:spPr>
          <a:xfrm>
            <a:off x="914400" y="1828800"/>
            <a:ext cx="2935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[Enfoque A]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914400" y="2212848"/>
            <a:ext cx="29352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[Autor et al., año]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914400" y="2651760"/>
            <a:ext cx="29352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</a:t>
            </a:r>
            <a:r>
              <a:rPr lang="en-US" sz="1350" dirty="0" err="1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13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propone]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52544" y="1554480"/>
            <a:ext cx="3483864" cy="3566160"/>
          </a:xfrm>
          <a:prstGeom prst="roundRect">
            <a:avLst>
              <a:gd name="adj" fmla="val 2100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8" name="Text 6"/>
          <p:cNvSpPr/>
          <p:nvPr/>
        </p:nvSpPr>
        <p:spPr>
          <a:xfrm>
            <a:off x="4626864" y="1828800"/>
            <a:ext cx="2935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[Enfoque B]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626864" y="2212848"/>
            <a:ext cx="29352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[Autor et al., año]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626864" y="2651760"/>
            <a:ext cx="29352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</a:t>
            </a:r>
            <a:r>
              <a:rPr lang="en-US" sz="1350" dirty="0" err="1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13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propone]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065008" y="1554480"/>
            <a:ext cx="3483864" cy="3567600"/>
          </a:xfrm>
          <a:prstGeom prst="roundRect">
            <a:avLst>
              <a:gd name="adj" fmla="val 2100"/>
            </a:avLst>
          </a:prstGeom>
          <a:solidFill>
            <a:srgbClr val="F4EFEA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5" name="Text 13"/>
          <p:cNvSpPr/>
          <p:nvPr/>
        </p:nvSpPr>
        <p:spPr>
          <a:xfrm>
            <a:off x="640080" y="5349240"/>
            <a:ext cx="10908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 err="1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Resalta</a:t>
            </a:r>
            <a:r>
              <a:rPr lang="en-US" sz="1200" i="1" dirty="0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los</a:t>
            </a:r>
            <a:r>
              <a:rPr lang="en-US" sz="1200" i="1" dirty="0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aspectos</a:t>
            </a:r>
            <a:r>
              <a:rPr lang="en-US" sz="1200" i="1" dirty="0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más</a:t>
            </a:r>
            <a:r>
              <a:rPr lang="en-US" sz="1200" i="1" dirty="0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relevantes</a:t>
            </a:r>
            <a:r>
              <a:rPr lang="en-US" sz="1200" i="1" dirty="0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 del </a:t>
            </a:r>
            <a:r>
              <a:rPr lang="en-US" sz="1200" i="1" dirty="0" err="1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marco</a:t>
            </a:r>
            <a:r>
              <a:rPr lang="en-US" sz="1200" i="1" dirty="0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teórico</a:t>
            </a:r>
            <a:r>
              <a:rPr lang="en-US" sz="1200" i="1" dirty="0">
                <a:solidFill>
                  <a:srgbClr val="5F7383"/>
                </a:solidFill>
                <a:latin typeface="Calibri" pitchFamily="34" charset="0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6</a:t>
            </a:fld>
            <a:endParaRPr lang="en-US"/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57674BB2-C480-CB8F-E874-65D577A46695}"/>
              </a:ext>
            </a:extLst>
          </p:cNvPr>
          <p:cNvSpPr/>
          <p:nvPr/>
        </p:nvSpPr>
        <p:spPr>
          <a:xfrm>
            <a:off x="8339328" y="1828800"/>
            <a:ext cx="2935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</a:t>
            </a:r>
            <a:r>
              <a:rPr lang="en-US" sz="1700" b="1" dirty="0" err="1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Enfoque</a:t>
            </a:r>
            <a:r>
              <a:rPr lang="en-US" sz="17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C]</a:t>
            </a:r>
            <a:endParaRPr lang="en-US" sz="1700" dirty="0"/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335EB0C2-D9A4-525F-3027-A0EA176A05A4}"/>
              </a:ext>
            </a:extLst>
          </p:cNvPr>
          <p:cNvSpPr/>
          <p:nvPr/>
        </p:nvSpPr>
        <p:spPr>
          <a:xfrm>
            <a:off x="8339328" y="2212848"/>
            <a:ext cx="29352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F73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[Autor et al., año]</a:t>
            </a:r>
            <a:endParaRPr lang="en-US" sz="1200" dirty="0"/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DC985117-0E98-B407-AEED-D74F12333EC4}"/>
              </a:ext>
            </a:extLst>
          </p:cNvPr>
          <p:cNvSpPr/>
          <p:nvPr/>
        </p:nvSpPr>
        <p:spPr>
          <a:xfrm>
            <a:off x="8339328" y="2468880"/>
            <a:ext cx="29352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</a:t>
            </a:r>
            <a:r>
              <a:rPr lang="en-US" sz="1350" dirty="0" err="1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135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propone]</a:t>
            </a:r>
            <a:endParaRPr lang="en-US" sz="135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F8A1091-CE33-1B44-EC49-AC4ED5394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412" y="6263640"/>
            <a:ext cx="3254188" cy="3864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body" idx="101" hasCustomPrompt="1"/>
          </p:nvPr>
        </p:nvSpPr>
        <p:spPr>
          <a:xfrm>
            <a:off x="640080" y="228600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6400" b="1" dirty="0">
                <a:solidFill>
                  <a:srgbClr val="EF6F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6400" dirty="0"/>
          </a:p>
        </p:txBody>
      </p:sp>
      <p:sp>
        <p:nvSpPr>
          <p:cNvPr id="3" name="Text 0"/>
          <p:cNvSpPr>
            <a:spLocks noGrp="1"/>
          </p:cNvSpPr>
          <p:nvPr>
            <p:ph type="title" idx="102" hasCustomPrompt="1"/>
          </p:nvPr>
        </p:nvSpPr>
        <p:spPr>
          <a:xfrm>
            <a:off x="640080" y="329184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Método</a:t>
            </a:r>
            <a:endParaRPr lang="en-US" sz="3400" dirty="0"/>
          </a:p>
        </p:txBody>
      </p:sp>
      <p:sp>
        <p:nvSpPr>
          <p:cNvPr id="4" name="Text 0"/>
          <p:cNvSpPr>
            <a:spLocks noGrp="1"/>
          </p:cNvSpPr>
          <p:nvPr>
            <p:ph type="body" idx="103" hasCustomPrompt="1"/>
          </p:nvPr>
        </p:nvSpPr>
        <p:spPr>
          <a:xfrm>
            <a:off x="640080" y="420624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14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[Cómo obtuviste los resultados que vas a mostrar]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572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E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Diseño metodológico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24535" y="1506070"/>
            <a:ext cx="2560320" cy="4249271"/>
          </a:xfrm>
          <a:prstGeom prst="roundRect">
            <a:avLst>
              <a:gd name="adj" fmla="val 2857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4" name="Shape 2"/>
          <p:cNvSpPr/>
          <p:nvPr/>
        </p:nvSpPr>
        <p:spPr>
          <a:xfrm>
            <a:off x="880567" y="1762103"/>
            <a:ext cx="475488" cy="475488"/>
          </a:xfrm>
          <a:prstGeom prst="ellipse">
            <a:avLst/>
          </a:prstGeom>
          <a:solidFill>
            <a:srgbClr val="1B9AAA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5" name="Text 3"/>
          <p:cNvSpPr/>
          <p:nvPr/>
        </p:nvSpPr>
        <p:spPr>
          <a:xfrm>
            <a:off x="880567" y="1762103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80567" y="2374751"/>
            <a:ext cx="20482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Diseño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80567" y="2713079"/>
            <a:ext cx="204825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[Tipo de estudio y unidad de análisis]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184855" y="2557631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3413455" y="1506071"/>
            <a:ext cx="2560320" cy="4249270"/>
          </a:xfrm>
          <a:prstGeom prst="roundRect">
            <a:avLst>
              <a:gd name="adj" fmla="val 2857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0" name="Shape 8"/>
          <p:cNvSpPr/>
          <p:nvPr/>
        </p:nvSpPr>
        <p:spPr>
          <a:xfrm>
            <a:off x="3669487" y="1762103"/>
            <a:ext cx="475488" cy="475488"/>
          </a:xfrm>
          <a:prstGeom prst="ellipse">
            <a:avLst/>
          </a:prstGeom>
          <a:solidFill>
            <a:srgbClr val="EF6F4E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1" name="Text 9"/>
          <p:cNvSpPr/>
          <p:nvPr/>
        </p:nvSpPr>
        <p:spPr>
          <a:xfrm>
            <a:off x="3669487" y="1762103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669487" y="2374751"/>
            <a:ext cx="20482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669487" y="2713079"/>
            <a:ext cx="204825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[Fuente, tamaño y periodo]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973775" y="2557631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202375" y="1506071"/>
            <a:ext cx="2560320" cy="4249270"/>
          </a:xfrm>
          <a:prstGeom prst="roundRect">
            <a:avLst>
              <a:gd name="adj" fmla="val 2857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6" name="Shape 14"/>
          <p:cNvSpPr/>
          <p:nvPr/>
        </p:nvSpPr>
        <p:spPr>
          <a:xfrm>
            <a:off x="6458407" y="1762103"/>
            <a:ext cx="475488" cy="475488"/>
          </a:xfrm>
          <a:prstGeom prst="ellipse">
            <a:avLst/>
          </a:prstGeom>
          <a:solidFill>
            <a:srgbClr val="1B9AAA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17" name="Text 15"/>
          <p:cNvSpPr/>
          <p:nvPr/>
        </p:nvSpPr>
        <p:spPr>
          <a:xfrm>
            <a:off x="6458407" y="1762103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58407" y="2374751"/>
            <a:ext cx="20482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Procesamiento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458407" y="2713079"/>
            <a:ext cx="204825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[Modelo, algoritmo o técnica]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762695" y="2557631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8991295" y="1506070"/>
            <a:ext cx="2560320" cy="4249269"/>
          </a:xfrm>
          <a:prstGeom prst="roundRect">
            <a:avLst>
              <a:gd name="adj" fmla="val 2857"/>
            </a:avLst>
          </a:prstGeom>
          <a:solidFill>
            <a:srgbClr val="F4EFE9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22" name="Shape 20"/>
          <p:cNvSpPr/>
          <p:nvPr/>
        </p:nvSpPr>
        <p:spPr>
          <a:xfrm>
            <a:off x="9247327" y="1762103"/>
            <a:ext cx="475488" cy="475488"/>
          </a:xfrm>
          <a:prstGeom prst="ellipse">
            <a:avLst/>
          </a:prstGeom>
          <a:solidFill>
            <a:srgbClr val="EF6F4E"/>
          </a:solidFill>
          <a:ln/>
        </p:spPr>
        <p:txBody>
          <a:bodyPr/>
          <a:lstStyle/>
          <a:p>
            <a:endParaRPr lang="es-ES_tradnl"/>
          </a:p>
        </p:txBody>
      </p:sp>
      <p:sp>
        <p:nvSpPr>
          <p:cNvPr id="23" name="Text 21"/>
          <p:cNvSpPr/>
          <p:nvPr/>
        </p:nvSpPr>
        <p:spPr>
          <a:xfrm>
            <a:off x="9247327" y="1762103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247327" y="2374751"/>
            <a:ext cx="20482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2E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Evaluación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247327" y="2713079"/>
            <a:ext cx="204825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62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[Métricas y línea base]</a:t>
            </a:r>
            <a:endParaRPr lang="en-US" sz="130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032351"/>
            <a:ext cx="457200" cy="25603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DB1BF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lang="en-US" b="0"/>
              <a:t>8</a:t>
            </a:fld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B2FB005-BC51-66D9-458D-7762DC950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412" y="6263640"/>
            <a:ext cx="3254188" cy="3864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body" idx="101" hasCustomPrompt="1"/>
          </p:nvPr>
        </p:nvSpPr>
        <p:spPr>
          <a:xfrm>
            <a:off x="640080" y="228600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6400" b="1" dirty="0">
                <a:solidFill>
                  <a:srgbClr val="EF6F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6400" dirty="0"/>
          </a:p>
        </p:txBody>
      </p:sp>
      <p:sp>
        <p:nvSpPr>
          <p:cNvPr id="3" name="Text 0"/>
          <p:cNvSpPr>
            <a:spLocks noGrp="1"/>
          </p:cNvSpPr>
          <p:nvPr>
            <p:ph type="title" idx="102" hasCustomPrompt="1"/>
          </p:nvPr>
        </p:nvSpPr>
        <p:spPr>
          <a:xfrm>
            <a:off x="640080" y="329184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Resultados</a:t>
            </a:r>
            <a:endParaRPr lang="en-US" sz="3400" dirty="0"/>
          </a:p>
        </p:txBody>
      </p:sp>
      <p:sp>
        <p:nvSpPr>
          <p:cNvPr id="4" name="Text 0"/>
          <p:cNvSpPr>
            <a:spLocks noGrp="1"/>
          </p:cNvSpPr>
          <p:nvPr>
            <p:ph type="body" idx="103" hasCustomPrompt="1"/>
          </p:nvPr>
        </p:nvSpPr>
        <p:spPr>
          <a:xfrm>
            <a:off x="640080" y="420624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1400" dirty="0">
                <a:solidFill>
                  <a:srgbClr val="9DB1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[El hallazgo principal, anunciado en una línea]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879</Words>
  <Application>Microsoft Office PowerPoint</Application>
  <PresentationFormat>Panorámica</PresentationFormat>
  <Paragraphs>137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</vt:lpstr>
      <vt:lpstr>Office Theme</vt:lpstr>
      <vt:lpstr>[Título del artículo tal como aparece en el paper]</vt:lpstr>
      <vt:lpstr>Contenido</vt:lpstr>
      <vt:lpstr>Contexto y problema</vt:lpstr>
      <vt:lpstr>[El problema en una frase]</vt:lpstr>
      <vt:lpstr>Pregunta de investigación o Hipótesis</vt:lpstr>
      <vt:lpstr>Marco teórico</vt:lpstr>
      <vt:lpstr>Método</vt:lpstr>
      <vt:lpstr>Diseño metodológico</vt:lpstr>
      <vt:lpstr>Resultados</vt:lpstr>
      <vt:lpstr>Resultados</vt:lpstr>
      <vt:lpstr>Discusión y limitaciones</vt:lpstr>
      <vt:lpstr>Conclusiones</vt:lpstr>
      <vt:lpstr>Referencias</vt:lpstr>
      <vt:lpstr>Presentación de PowerPoint</vt:lpstr>
    </vt:vector>
  </TitlesOfParts>
  <Company>20CCC'26 — Cartagena de Indias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presentación de autores — 20CCC'26</dc:title>
  <dc:subject>PptxGenJS Presentation</dc:subject>
  <dc:creator>Sociedad Colombiana de Computación (SCo2)</dc:creator>
  <cp:lastModifiedBy>Jairo Enrique Serrano Castaneda</cp:lastModifiedBy>
  <cp:revision>10</cp:revision>
  <dcterms:created xsi:type="dcterms:W3CDTF">2026-07-31T00:24:09Z</dcterms:created>
  <dcterms:modified xsi:type="dcterms:W3CDTF">2026-08-06T20:07:20Z</dcterms:modified>
</cp:coreProperties>
</file>